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42" r:id="rId2"/>
    <p:sldId id="889" r:id="rId3"/>
    <p:sldId id="890" r:id="rId4"/>
    <p:sldId id="929" r:id="rId5"/>
    <p:sldId id="644" r:id="rId6"/>
    <p:sldId id="645" r:id="rId7"/>
    <p:sldId id="695" r:id="rId8"/>
    <p:sldId id="698" r:id="rId9"/>
    <p:sldId id="756" r:id="rId10"/>
    <p:sldId id="928" r:id="rId11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7"/>
    <a:srgbClr val="008200"/>
    <a:srgbClr val="00BC55"/>
    <a:srgbClr val="2BBDF3"/>
    <a:srgbClr val="008E00"/>
    <a:srgbClr val="009200"/>
    <a:srgbClr val="FFC000"/>
    <a:srgbClr val="178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477" autoAdjust="0"/>
  </p:normalViewPr>
  <p:slideViewPr>
    <p:cSldViewPr>
      <p:cViewPr varScale="1">
        <p:scale>
          <a:sx n="110" d="100"/>
          <a:sy n="110" d="100"/>
        </p:scale>
        <p:origin x="14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AB5B0-AB7E-4CEC-A58D-F9525FEF0754}" type="datetimeFigureOut">
              <a:rPr lang="zh-CN" altLang="en-US" smtClean="0"/>
              <a:t>2020/5/13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2F49E-410F-499A-AB6F-A2B867B760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4771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066CF6A-38B3-43AD-94B8-3392EBD2F831}" type="datetimeFigureOut">
              <a:rPr lang="zh-CN" altLang="en-US"/>
              <a:pPr>
                <a:defRPr/>
              </a:pPr>
              <a:t>2020/5/13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A20D2DD-3AAF-4C96-BB70-11DA4DC539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720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20D2DD-3AAF-4C96-BB70-11DA4DC539B0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3511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20D2DD-3AAF-4C96-BB70-11DA4DC539B0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4595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20D2DD-3AAF-4C96-BB70-11DA4DC539B0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79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6943726" y="6519865"/>
            <a:ext cx="1876425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4" tIns="9144" rIns="9144" bIns="9144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altLang="zh-CN" sz="6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Copyright © 2014 Spring Airlines. All rights reserved.</a:t>
            </a:r>
          </a:p>
        </p:txBody>
      </p:sp>
      <p:pic>
        <p:nvPicPr>
          <p:cNvPr id="5" name="Picture 3" descr="C:\Documents and Settings\Administrator\桌面\云纹背景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24744"/>
          </a:xfrm>
          <a:prstGeom prst="rect">
            <a:avLst/>
          </a:prstGeom>
          <a:noFill/>
        </p:spPr>
      </p:pic>
      <p:cxnSp>
        <p:nvCxnSpPr>
          <p:cNvPr id="6" name="直接连接符 5"/>
          <p:cNvCxnSpPr/>
          <p:nvPr userDrawn="1"/>
        </p:nvCxnSpPr>
        <p:spPr>
          <a:xfrm>
            <a:off x="3132138" y="1125538"/>
            <a:ext cx="6011862" cy="0"/>
          </a:xfrm>
          <a:prstGeom prst="line">
            <a:avLst/>
          </a:prstGeom>
          <a:ln w="38100">
            <a:solidFill>
              <a:srgbClr val="178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 userDrawn="1"/>
        </p:nvCxnSpPr>
        <p:spPr>
          <a:xfrm>
            <a:off x="1546226" y="1125538"/>
            <a:ext cx="1546225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>
            <a:off x="1" y="1125538"/>
            <a:ext cx="1514475" cy="0"/>
          </a:xfrm>
          <a:prstGeom prst="line">
            <a:avLst/>
          </a:prstGeom>
          <a:ln w="38100">
            <a:solidFill>
              <a:srgbClr val="178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F:\工作\20120330 春秋VI系统\基础识别系统\logo带中文名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1" y="6237288"/>
            <a:ext cx="12128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页脚占位符 4"/>
          <p:cNvSpPr>
            <a:spLocks noGrp="1"/>
          </p:cNvSpPr>
          <p:nvPr>
            <p:ph type="ftr" sz="quarter" idx="10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9E74E-6727-4ADB-91CA-9D701618FC4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919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6943726" y="6519865"/>
            <a:ext cx="1876425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4" tIns="9144" rIns="9144" bIns="9144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altLang="zh-CN" sz="6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Copyright © 2014 Spring Airlines. All rights reserved.</a:t>
            </a:r>
          </a:p>
        </p:txBody>
      </p:sp>
      <p:pic>
        <p:nvPicPr>
          <p:cNvPr id="5" name="Picture 3" descr="C:\Documents and Settings\Administrator\桌面\云纹背景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24744"/>
          </a:xfrm>
          <a:prstGeom prst="rect">
            <a:avLst/>
          </a:prstGeom>
          <a:noFill/>
        </p:spPr>
      </p:pic>
      <p:cxnSp>
        <p:nvCxnSpPr>
          <p:cNvPr id="6" name="直接连接符 5"/>
          <p:cNvCxnSpPr/>
          <p:nvPr userDrawn="1"/>
        </p:nvCxnSpPr>
        <p:spPr>
          <a:xfrm>
            <a:off x="3132138" y="1125538"/>
            <a:ext cx="6011862" cy="0"/>
          </a:xfrm>
          <a:prstGeom prst="line">
            <a:avLst/>
          </a:prstGeom>
          <a:ln w="38100">
            <a:solidFill>
              <a:srgbClr val="178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 userDrawn="1"/>
        </p:nvCxnSpPr>
        <p:spPr>
          <a:xfrm>
            <a:off x="1546226" y="1125538"/>
            <a:ext cx="1546225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>
            <a:off x="1" y="1125538"/>
            <a:ext cx="1514475" cy="0"/>
          </a:xfrm>
          <a:prstGeom prst="line">
            <a:avLst/>
          </a:prstGeom>
          <a:ln w="38100">
            <a:solidFill>
              <a:srgbClr val="178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F:\工作\20120330 春秋VI系统\基础识别系统\logo带中文名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1" y="6237288"/>
            <a:ext cx="12128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页脚占位符 4"/>
          <p:cNvSpPr>
            <a:spLocks noGrp="1"/>
          </p:cNvSpPr>
          <p:nvPr>
            <p:ph type="ftr" sz="quarter" idx="10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1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9E74E-6727-4ADB-91CA-9D701618FC4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7603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 userDrawn="1"/>
        </p:nvSpPr>
        <p:spPr bwMode="auto">
          <a:xfrm>
            <a:off x="6943726" y="6519865"/>
            <a:ext cx="1876425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4" tIns="9144" rIns="9144" bIns="9144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altLang="zh-CN" sz="6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Copyright © 2014 Spring Airlines. All rights reserved.</a:t>
            </a:r>
          </a:p>
        </p:txBody>
      </p:sp>
      <p:pic>
        <p:nvPicPr>
          <p:cNvPr id="3" name="Picture 3" descr="C:\Documents and Settings\Administrator\桌面\云纹背景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24744"/>
          </a:xfrm>
          <a:prstGeom prst="rect">
            <a:avLst/>
          </a:prstGeom>
          <a:noFill/>
        </p:spPr>
      </p:pic>
      <p:cxnSp>
        <p:nvCxnSpPr>
          <p:cNvPr id="4" name="直接连接符 3"/>
          <p:cNvCxnSpPr/>
          <p:nvPr userDrawn="1"/>
        </p:nvCxnSpPr>
        <p:spPr>
          <a:xfrm>
            <a:off x="3132138" y="1125538"/>
            <a:ext cx="6011862" cy="0"/>
          </a:xfrm>
          <a:prstGeom prst="line">
            <a:avLst/>
          </a:prstGeom>
          <a:ln w="38100">
            <a:solidFill>
              <a:srgbClr val="178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1546226" y="1125538"/>
            <a:ext cx="1546225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>
            <a:off x="1" y="1125538"/>
            <a:ext cx="1514475" cy="0"/>
          </a:xfrm>
          <a:prstGeom prst="line">
            <a:avLst/>
          </a:prstGeom>
          <a:ln w="38100">
            <a:solidFill>
              <a:srgbClr val="178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F:\工作\20120330 春秋VI系统\基础识别系统\logo带中文名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1" y="6237288"/>
            <a:ext cx="12128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38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9" r:id="rId2"/>
    <p:sldLayoutId id="2147484024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Windows-lij8f0v\共享文件夹\设计素材\达志图库\飞机相关\云彩、阳光、飞机副本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1169632"/>
            <a:ext cx="7671196" cy="1219200"/>
          </a:xfrm>
          <a:prstGeom prst="rect">
            <a:avLst/>
          </a:prstGeom>
        </p:spPr>
        <p:txBody>
          <a:bodyPr anchor="t"/>
          <a:lstStyle/>
          <a:p>
            <a:pPr eaLnBrk="1" hangingPunct="1"/>
            <a:r>
              <a:rPr lang="zh-CN" altLang="en-US" sz="4000" b="1" dirty="0" smtClean="0">
                <a:solidFill>
                  <a:srgbClr val="17375E"/>
                </a:solidFill>
                <a:cs typeface="Mangal" panose="02040503050203030202" pitchFamily="18" charset="0"/>
              </a:rPr>
              <a:t>春秋</a:t>
            </a:r>
            <a:r>
              <a:rPr lang="zh-CN" altLang="en-US" sz="4000" b="1" dirty="0" smtClean="0">
                <a:solidFill>
                  <a:srgbClr val="17375E"/>
                </a:solidFill>
                <a:cs typeface="Mangal" panose="02040503050203030202" pitchFamily="18" charset="0"/>
              </a:rPr>
              <a:t>航空值机</a:t>
            </a:r>
            <a:r>
              <a:rPr lang="zh-CN" altLang="en-US" sz="4000" b="1" dirty="0" smtClean="0">
                <a:solidFill>
                  <a:srgbClr val="17375E"/>
                </a:solidFill>
              </a:rPr>
              <a:t>培训</a:t>
            </a:r>
            <a:r>
              <a:rPr lang="zh-CN" altLang="en-US" sz="4000" b="1" dirty="0">
                <a:solidFill>
                  <a:srgbClr val="17375E"/>
                </a:solidFill>
              </a:rPr>
              <a:t>手册(</a:t>
            </a:r>
            <a:r>
              <a:rPr lang="zh-CN" altLang="en-US" sz="4000" b="1" dirty="0" smtClean="0">
                <a:solidFill>
                  <a:srgbClr val="17375E"/>
                </a:solidFill>
              </a:rPr>
              <a:t>V</a:t>
            </a:r>
            <a:r>
              <a:rPr lang="en-US" altLang="zh-CN" sz="4000" b="1" dirty="0" smtClean="0">
                <a:solidFill>
                  <a:srgbClr val="17375E"/>
                </a:solidFill>
              </a:rPr>
              <a:t>9</a:t>
            </a:r>
            <a:r>
              <a:rPr lang="zh-CN" altLang="en-US" sz="4000" b="1" dirty="0" smtClean="0">
                <a:solidFill>
                  <a:srgbClr val="17375E"/>
                </a:solidFill>
              </a:rPr>
              <a:t>版</a:t>
            </a:r>
            <a:r>
              <a:rPr lang="zh-CN" altLang="en-US" sz="4000" b="1" dirty="0" smtClean="0">
                <a:solidFill>
                  <a:srgbClr val="17375E"/>
                </a:solidFill>
              </a:rPr>
              <a:t>)</a:t>
            </a:r>
            <a:r>
              <a:rPr lang="en-US" altLang="zh-CN" sz="4000" b="1" dirty="0" smtClean="0">
                <a:solidFill>
                  <a:srgbClr val="17375E"/>
                </a:solidFill>
              </a:rPr>
              <a:t/>
            </a:r>
            <a:br>
              <a:rPr lang="en-US" altLang="zh-CN" sz="4000" b="1" dirty="0" smtClean="0">
                <a:solidFill>
                  <a:srgbClr val="17375E"/>
                </a:solidFill>
              </a:rPr>
            </a:br>
            <a:r>
              <a:rPr lang="en-US" altLang="zh-CN" sz="4000" b="1" dirty="0" smtClean="0">
                <a:solidFill>
                  <a:srgbClr val="17375E"/>
                </a:solidFill>
              </a:rPr>
              <a:t>--</a:t>
            </a:r>
            <a:r>
              <a:rPr lang="zh-CN" altLang="en-US" sz="4000" b="1" dirty="0" smtClean="0">
                <a:solidFill>
                  <a:srgbClr val="17375E"/>
                </a:solidFill>
              </a:rPr>
              <a:t>逾重收费录入系统</a:t>
            </a:r>
            <a:r>
              <a:rPr lang="en-US" altLang="zh-CN" sz="4000" b="1" dirty="0" smtClean="0">
                <a:solidFill>
                  <a:srgbClr val="17375E"/>
                </a:solidFill>
              </a:rPr>
              <a:t>--</a:t>
            </a:r>
            <a:endParaRPr lang="zh-CN" altLang="en-US" sz="4000" b="1" dirty="0">
              <a:solidFill>
                <a:srgbClr val="17375E"/>
              </a:solidFill>
            </a:endParaRPr>
          </a:p>
        </p:txBody>
      </p:sp>
      <p:pic>
        <p:nvPicPr>
          <p:cNvPr id="5124" name="Picture 6" descr="F:\工作\20120330 春秋VI系统\基础识别系统\logo带公司名称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57188"/>
            <a:ext cx="2127250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 descr="F:\工作\20120528 各种视觉设计\设计素材\云纹-下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" y="5760988"/>
            <a:ext cx="91440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38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734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130431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zh-CN" altLang="zh-CN" sz="6000" dirty="0"/>
              <a:t>谢谢大家！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354286" y="5590155"/>
            <a:ext cx="4102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00B050"/>
                </a:solidFill>
                <a:latin typeface="宋体" panose="02010600030101010101" pitchFamily="2" charset="-122"/>
              </a:rPr>
              <a:t>操作手册</a:t>
            </a:r>
            <a:r>
              <a:rPr lang="zh-CN" altLang="en-US" dirty="0">
                <a:solidFill>
                  <a:srgbClr val="00B050"/>
                </a:solidFill>
                <a:latin typeface="宋体" panose="02010600030101010101" pitchFamily="2" charset="-122"/>
              </a:rPr>
              <a:t>根据需求后期持续更新</a:t>
            </a:r>
          </a:p>
        </p:txBody>
      </p:sp>
    </p:spTree>
    <p:extLst>
      <p:ext uri="{BB962C8B-B14F-4D97-AF65-F5344CB8AC3E}">
        <p14:creationId xmlns:p14="http://schemas.microsoft.com/office/powerpoint/2010/main" val="38400144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6024" y="260208"/>
            <a:ext cx="7092280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kumimoji="1" lang="zh-CN" altLang="en-US" sz="3600" b="1" dirty="0">
              <a:solidFill>
                <a:srgbClr val="00206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6024" y="260208"/>
            <a:ext cx="9108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选中需要收取逾重的旅客，按快捷键</a:t>
            </a:r>
            <a:r>
              <a:rPr lang="en-US" altLang="zh-CN" sz="2400" dirty="0" err="1" smtClean="0">
                <a:solidFill>
                  <a:srgbClr val="FF0000"/>
                </a:solidFill>
              </a:rPr>
              <a:t>Alt+U</a:t>
            </a:r>
            <a:r>
              <a:rPr lang="zh-CN" altLang="en-US" sz="2400" dirty="0" smtClean="0"/>
              <a:t>弹出逾重收费界面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95215"/>
            <a:ext cx="8928992" cy="497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29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4" y="188640"/>
            <a:ext cx="9036496" cy="925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kumimoji="1" lang="zh-CN" altLang="en-US" sz="1800" b="1" dirty="0" smtClean="0">
                <a:solidFill>
                  <a:srgbClr val="002060"/>
                </a:solidFill>
                <a:sym typeface="宋体" pitchFamily="2" charset="-122"/>
              </a:rPr>
              <a:t>在逾重收费对话框里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实际需要收费的重量，</a:t>
            </a:r>
            <a:r>
              <a:rPr kumimoji="1" lang="zh-CN" altLang="en-US" sz="1800" b="1" dirty="0" smtClean="0">
                <a:sym typeface="宋体" pitchFamily="2" charset="-122"/>
              </a:rPr>
              <a:t>按两下</a:t>
            </a:r>
            <a:r>
              <a:rPr kumimoji="1" lang="en-US" altLang="zh-CN" sz="1800" b="1" dirty="0" smtClean="0">
                <a:sym typeface="宋体" pitchFamily="2" charset="-122"/>
              </a:rPr>
              <a:t>Enter</a:t>
            </a:r>
            <a:r>
              <a:rPr kumimoji="1" lang="zh-CN" altLang="en-US" sz="1800" b="1" dirty="0" smtClean="0">
                <a:sym typeface="宋体" pitchFamily="2" charset="-122"/>
              </a:rPr>
              <a:t>键提交，系统自动返回旅客界面</a:t>
            </a:r>
            <a:endParaRPr kumimoji="1" lang="en-US" altLang="zh-CN" sz="1800" b="1" dirty="0" smtClean="0">
              <a:sym typeface="宋体" pitchFamily="2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列如：</a:t>
            </a:r>
            <a:r>
              <a:rPr kumimoji="1" lang="en-US" altLang="zh-CN" sz="1800" b="1" dirty="0" smtClean="0">
                <a:solidFill>
                  <a:srgbClr val="FF0000"/>
                </a:solidFill>
                <a:sym typeface="宋体" pitchFamily="2" charset="-122"/>
              </a:rPr>
              <a:t>1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、旅客托运了</a:t>
            </a:r>
            <a:r>
              <a:rPr kumimoji="1" lang="en-US" altLang="zh-CN" sz="1800" b="1" dirty="0" smtClean="0">
                <a:solidFill>
                  <a:srgbClr val="FF0000"/>
                </a:solidFill>
                <a:sym typeface="宋体" pitchFamily="2" charset="-122"/>
              </a:rPr>
              <a:t>20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公斤，</a:t>
            </a:r>
            <a:r>
              <a:rPr kumimoji="1" lang="zh-CN" altLang="en-US" sz="1800" b="1" dirty="0">
                <a:solidFill>
                  <a:srgbClr val="FF0000"/>
                </a:solidFill>
                <a:sym typeface="宋体" pitchFamily="2" charset="-122"/>
              </a:rPr>
              <a:t>旅客有</a:t>
            </a:r>
            <a:r>
              <a:rPr kumimoji="1" lang="en-US" altLang="zh-CN" sz="1800" b="1" dirty="0">
                <a:solidFill>
                  <a:srgbClr val="FF0000"/>
                </a:solidFill>
                <a:sym typeface="宋体" pitchFamily="2" charset="-122"/>
              </a:rPr>
              <a:t>10</a:t>
            </a:r>
            <a:r>
              <a:rPr kumimoji="1" lang="zh-CN" altLang="en-US" sz="1800" b="1" dirty="0">
                <a:solidFill>
                  <a:srgbClr val="FF0000"/>
                </a:solidFill>
                <a:sym typeface="宋体" pitchFamily="2" charset="-122"/>
              </a:rPr>
              <a:t>公斤免费托运行李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只需填写</a:t>
            </a:r>
            <a:r>
              <a:rPr kumimoji="1" lang="en-US" altLang="zh-CN" sz="1800" b="1" dirty="0" smtClean="0">
                <a:solidFill>
                  <a:srgbClr val="FF0000"/>
                </a:solidFill>
                <a:sym typeface="宋体" pitchFamily="2" charset="-122"/>
              </a:rPr>
              <a:t>10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公斤重量</a:t>
            </a:r>
            <a:endParaRPr kumimoji="1" lang="en-US" altLang="zh-CN" sz="1800" b="1" dirty="0" smtClean="0">
              <a:solidFill>
                <a:srgbClr val="FF0000"/>
              </a:solidFill>
              <a:sym typeface="宋体" pitchFamily="2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          </a:t>
            </a:r>
            <a:r>
              <a:rPr kumimoji="1" lang="en-US" altLang="zh-CN" sz="1800" b="1" dirty="0" smtClean="0">
                <a:solidFill>
                  <a:srgbClr val="FF0000"/>
                </a:solidFill>
                <a:sym typeface="宋体" pitchFamily="2" charset="-122"/>
              </a:rPr>
              <a:t>2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、</a:t>
            </a:r>
            <a:r>
              <a:rPr kumimoji="1" lang="zh-CN" altLang="en-US" sz="1800" b="1" dirty="0">
                <a:solidFill>
                  <a:srgbClr val="FF0000"/>
                </a:solidFill>
                <a:sym typeface="宋体" pitchFamily="2" charset="-122"/>
              </a:rPr>
              <a:t>旅客托运了</a:t>
            </a:r>
            <a:r>
              <a:rPr kumimoji="1" lang="en-US" altLang="zh-CN" sz="1800" b="1" dirty="0">
                <a:solidFill>
                  <a:srgbClr val="FF0000"/>
                </a:solidFill>
                <a:sym typeface="宋体" pitchFamily="2" charset="-122"/>
              </a:rPr>
              <a:t>20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公斤，旅客没有免费</a:t>
            </a:r>
            <a:r>
              <a:rPr kumimoji="1" lang="zh-CN" altLang="en-US" sz="1800" b="1" dirty="0">
                <a:solidFill>
                  <a:srgbClr val="FF0000"/>
                </a:solidFill>
                <a:sym typeface="宋体" pitchFamily="2" charset="-122"/>
              </a:rPr>
              <a:t>托运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行李则填写</a:t>
            </a:r>
            <a:r>
              <a:rPr kumimoji="1" lang="en-US" altLang="zh-CN" sz="1800" b="1" dirty="0" smtClean="0">
                <a:solidFill>
                  <a:srgbClr val="FF0000"/>
                </a:solidFill>
                <a:sym typeface="宋体" pitchFamily="2" charset="-122"/>
              </a:rPr>
              <a:t>20</a:t>
            </a:r>
            <a:r>
              <a:rPr kumimoji="1" lang="zh-CN" altLang="en-US" sz="1800" b="1" dirty="0" smtClean="0">
                <a:solidFill>
                  <a:srgbClr val="FF0000"/>
                </a:solidFill>
                <a:sym typeface="宋体" pitchFamily="2" charset="-122"/>
              </a:rPr>
              <a:t>公斤重量</a:t>
            </a:r>
            <a:endParaRPr kumimoji="1" lang="zh-CN" altLang="en-US" sz="1800" b="1" dirty="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96752"/>
            <a:ext cx="8928992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4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6024" y="260208"/>
            <a:ext cx="8604448" cy="52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kumimoji="1" lang="zh-CN" alt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9424" y="260208"/>
            <a:ext cx="792087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、返回旅客界面后系统提示操作成功，此时右下角旅客详细信息栏里逾重收费项还是</a:t>
            </a:r>
            <a:r>
              <a:rPr lang="en-US" altLang="zh-CN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费用</a:t>
            </a:r>
            <a:endParaRPr lang="en-US" altLang="zh-CN" sz="1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、需要进行收费确认后才能显示金额</a:t>
            </a:r>
            <a:endParaRPr lang="zh-CN" altLang="en-US" sz="1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68760"/>
            <a:ext cx="892899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39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83568" y="5786670"/>
            <a:ext cx="184731" cy="369332"/>
          </a:xfrm>
          <a:prstGeom prst="rect">
            <a:avLst/>
          </a:prstGeom>
          <a:solidFill>
            <a:srgbClr val="F9F2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512" y="12514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、再次选中旅客按快捷键</a:t>
            </a:r>
            <a:r>
              <a:rPr lang="en-US" altLang="zh-CN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Alt+{ 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弹出收费确认界面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、直接按</a:t>
            </a:r>
            <a:r>
              <a:rPr lang="en-US" altLang="zh-CN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Enter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键，弹出确认收费界面，按键盘上的</a:t>
            </a: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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选中确定然后</a:t>
            </a:r>
            <a:r>
              <a:rPr lang="en-US" altLang="zh-CN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Enter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9" y="1268760"/>
            <a:ext cx="4644367" cy="367716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614456"/>
            <a:ext cx="4608512" cy="333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78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14334" y="260648"/>
            <a:ext cx="8840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solidFill>
                  <a:srgbClr val="01B0F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>
                <a:solidFill>
                  <a:schemeClr val="tx1"/>
                </a:solidFill>
              </a:rPr>
              <a:t>确认收费后旅客右下角详细信息逾重收费项显示收费金额</a:t>
            </a:r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68760"/>
            <a:ext cx="8928992" cy="473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14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文本框 15"/>
          <p:cNvSpPr txBox="1">
            <a:spLocks noChangeArrowheads="1"/>
          </p:cNvSpPr>
          <p:nvPr/>
        </p:nvSpPr>
        <p:spPr bwMode="auto">
          <a:xfrm>
            <a:off x="273463" y="1289776"/>
            <a:ext cx="83309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在命令框里输入 </a:t>
            </a:r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/PAY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回车进行查询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50355" y="260648"/>
            <a:ext cx="8927976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kumimoji="1" lang="zh-CN" altLang="en-US" sz="2400" b="1" dirty="0" smtClean="0">
                <a:solidFill>
                  <a:srgbClr val="002060"/>
                </a:solidFill>
              </a:rPr>
              <a:t>查询已经</a:t>
            </a:r>
            <a:r>
              <a:rPr kumimoji="1" lang="en-US" altLang="zh-CN" sz="2400" b="1" dirty="0" err="1" smtClean="0">
                <a:solidFill>
                  <a:srgbClr val="FF0000"/>
                </a:solidFill>
              </a:rPr>
              <a:t>Alt+U</a:t>
            </a:r>
            <a:r>
              <a:rPr kumimoji="1" lang="zh-CN" altLang="en-US" sz="2400" b="1" dirty="0" smtClean="0">
                <a:solidFill>
                  <a:srgbClr val="002060"/>
                </a:solidFill>
              </a:rPr>
              <a:t>录入行李重量，未进行</a:t>
            </a:r>
            <a:r>
              <a:rPr kumimoji="1" lang="en-US" altLang="zh-CN" sz="2400" b="1" dirty="0" smtClean="0">
                <a:solidFill>
                  <a:srgbClr val="FF0000"/>
                </a:solidFill>
              </a:rPr>
              <a:t>Alt+{ </a:t>
            </a:r>
            <a:r>
              <a:rPr kumimoji="1" lang="zh-CN" altLang="en-US" sz="2400" b="1" dirty="0" smtClean="0">
                <a:solidFill>
                  <a:srgbClr val="002060"/>
                </a:solidFill>
              </a:rPr>
              <a:t>确认收费旅客</a:t>
            </a:r>
            <a:endParaRPr kumimoji="1" lang="zh-CN" altLang="en-US" sz="2400" b="1" dirty="0">
              <a:solidFill>
                <a:srgbClr val="00206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44824"/>
            <a:ext cx="8870828" cy="425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48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文本框 15"/>
          <p:cNvSpPr txBox="1">
            <a:spLocks noChangeArrowheads="1"/>
          </p:cNvSpPr>
          <p:nvPr/>
        </p:nvSpPr>
        <p:spPr bwMode="auto">
          <a:xfrm>
            <a:off x="251520" y="1148523"/>
            <a:ext cx="878497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、选中需要取消收费的旅客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Alt+U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或者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Ctrl+U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弹出对话框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、弹出对话框后按</a:t>
            </a:r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F8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，弹出取消收费对话框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、选中确认后按</a:t>
            </a:r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Enter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回车键取消收费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67544" y="332656"/>
            <a:ext cx="7378493" cy="52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kumimoji="1" lang="en-US" altLang="zh-CN" sz="2800" b="1" dirty="0">
                <a:solidFill>
                  <a:srgbClr val="002060"/>
                </a:solidFill>
              </a:rPr>
              <a:t>	</a:t>
            </a:r>
            <a:r>
              <a:rPr kumimoji="1" lang="zh-CN" altLang="en-US" sz="2800" b="1" dirty="0" smtClean="0">
                <a:solidFill>
                  <a:srgbClr val="002060"/>
                </a:solidFill>
              </a:rPr>
              <a:t>取消逾重收费</a:t>
            </a:r>
            <a:endParaRPr kumimoji="1" lang="zh-CN" altLang="en-US" sz="2800" b="1" dirty="0">
              <a:solidFill>
                <a:srgbClr val="00206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34126"/>
            <a:ext cx="8928992" cy="167093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293096"/>
            <a:ext cx="8928992" cy="19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22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5"/>
          <p:cNvSpPr txBox="1">
            <a:spLocks noChangeArrowheads="1"/>
          </p:cNvSpPr>
          <p:nvPr/>
        </p:nvSpPr>
        <p:spPr bwMode="auto">
          <a:xfrm>
            <a:off x="395536" y="1340768"/>
            <a:ext cx="82809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快捷键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Alt+F12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弹出对话框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Alt+0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下拉收费统计详细信息，选择所需的菜单项</a:t>
            </a:r>
            <a:endParaRPr lang="en-US" altLang="zh-CN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1245" y="132987"/>
            <a:ext cx="8927976" cy="52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kumimoji="1" lang="zh-CN" altLang="en-US" sz="2800" b="1" dirty="0" smtClean="0">
                <a:solidFill>
                  <a:srgbClr val="002060"/>
                </a:solidFill>
              </a:rPr>
              <a:t>收费统计与核对</a:t>
            </a:r>
            <a:endParaRPr kumimoji="1" lang="zh-CN" altLang="en-US" sz="2800" b="1" dirty="0">
              <a:solidFill>
                <a:srgbClr val="00206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5" y="2223919"/>
            <a:ext cx="4103327" cy="241016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223919"/>
            <a:ext cx="3960352" cy="327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42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16962</TotalTime>
  <Words>280</Words>
  <Application>Microsoft Office PowerPoint</Application>
  <PresentationFormat>全屏显示(4:3)</PresentationFormat>
  <Paragraphs>23</Paragraphs>
  <Slides>10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宋体</vt:lpstr>
      <vt:lpstr>微软雅黑</vt:lpstr>
      <vt:lpstr>Arial</vt:lpstr>
      <vt:lpstr>Calibri</vt:lpstr>
      <vt:lpstr>Mangal</vt:lpstr>
      <vt:lpstr>Wingdings 3</vt:lpstr>
      <vt:lpstr>Office 主题</vt:lpstr>
      <vt:lpstr>春秋航空值机培训手册(V9版) --逾重收费录入系统--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谢谢大家！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申文彬</dc:creator>
  <cp:lastModifiedBy>Administrator</cp:lastModifiedBy>
  <cp:revision>1041</cp:revision>
  <dcterms:modified xsi:type="dcterms:W3CDTF">2020-05-12T23:02:43Z</dcterms:modified>
</cp:coreProperties>
</file>